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sldIdLst>
    <p:sldId id="265" r:id="rId5"/>
    <p:sldId id="286" r:id="rId6"/>
    <p:sldId id="287" r:id="rId7"/>
    <p:sldId id="288" r:id="rId8"/>
    <p:sldId id="289" r:id="rId9"/>
    <p:sldId id="290" r:id="rId10"/>
    <p:sldId id="291" r:id="rId11"/>
    <p:sldId id="292" r:id="rId12"/>
    <p:sldId id="293" r:id="rId13"/>
    <p:sldId id="294" r:id="rId14"/>
    <p:sldId id="295" r:id="rId15"/>
    <p:sldId id="296" r:id="rId16"/>
    <p:sldId id="297" r:id="rId17"/>
    <p:sldId id="298" r:id="rId18"/>
    <p:sldId id="299" r:id="rId19"/>
    <p:sldId id="300" r:id="rId20"/>
    <p:sldId id="30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2.png>
</file>

<file path=ppt/media/image3.jpg>
</file>

<file path=ppt/media/image4.jpg>
</file>

<file path=ppt/media/image5.jpg>
</file>

<file path=ppt/media/image6.jpg>
</file>

<file path=ppt/media/image7.jpg>
</file>

<file path=ppt/media/image8.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9/30/2020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4141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9/30/2020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3870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9/30/2020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0427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9/30/2020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24905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9/30/2020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2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9/30/2020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482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9/30/2020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6209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9/30/2020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51615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9/30/2020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089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9/30/2020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27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3.jp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4.jp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5.jp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7.jp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8.jp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5" name="Picture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3273" y="-458175"/>
            <a:ext cx="12191980" cy="6858000"/>
          </a:xfrm>
          <a:prstGeom prst="rect">
            <a:avLst/>
          </a:prstGeom>
        </p:spPr>
      </p:pic>
      <p:sp>
        <p:nvSpPr>
          <p:cNvPr id="30" name="Rectangle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7667539" y="431837"/>
            <a:ext cx="4299359" cy="3058864"/>
          </a:xfrm>
        </p:spPr>
        <p:txBody>
          <a:bodyPr anchor="b">
            <a:normAutofit/>
          </a:bodyPr>
          <a:lstStyle/>
          <a:p>
            <a:pPr algn="ctr"/>
            <a:r>
              <a:rPr lang="en-US" sz="4400" dirty="0">
                <a:solidFill>
                  <a:schemeClr val="tx1"/>
                </a:solidFill>
              </a:rPr>
              <a:t>Local </a:t>
            </a:r>
            <a:r>
              <a:rPr lang="en-US" sz="4400" dirty="0" err="1">
                <a:solidFill>
                  <a:schemeClr val="tx1"/>
                </a:solidFill>
              </a:rPr>
              <a:t>Transportion</a:t>
            </a:r>
            <a:br>
              <a:rPr lang="en-US" sz="4400" dirty="0">
                <a:solidFill>
                  <a:schemeClr val="tx1"/>
                </a:solidFill>
              </a:rPr>
            </a:br>
            <a:r>
              <a:rPr lang="en-US" sz="4400" dirty="0">
                <a:solidFill>
                  <a:schemeClr val="tx1"/>
                </a:solidFill>
              </a:rPr>
              <a:t>Search Engine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971330" y="4155599"/>
            <a:ext cx="4148217" cy="1517527"/>
          </a:xfrm>
        </p:spPr>
        <p:txBody>
          <a:bodyPr anchor="t">
            <a:normAutofit fontScale="92500" lnSpcReduction="10000"/>
          </a:bodyPr>
          <a:lstStyle/>
          <a:p>
            <a:pPr>
              <a:lnSpc>
                <a:spcPct val="100000"/>
              </a:lnSpc>
            </a:pPr>
            <a:r>
              <a:rPr lang="en-US" sz="1600" dirty="0">
                <a:solidFill>
                  <a:srgbClr val="FF0000"/>
                </a:solidFill>
              </a:rPr>
              <a:t>NAME: </a:t>
            </a:r>
            <a:r>
              <a:rPr lang="en-US" sz="1600" dirty="0" err="1">
                <a:solidFill>
                  <a:srgbClr val="FF0000"/>
                </a:solidFill>
              </a:rPr>
              <a:t>Tahmid</a:t>
            </a:r>
            <a:r>
              <a:rPr lang="en-US" sz="1600" dirty="0">
                <a:solidFill>
                  <a:srgbClr val="FF0000"/>
                </a:solidFill>
              </a:rPr>
              <a:t> Asif </a:t>
            </a:r>
            <a:r>
              <a:rPr lang="en-US" sz="1600" dirty="0" err="1">
                <a:solidFill>
                  <a:srgbClr val="FF0000"/>
                </a:solidFill>
              </a:rPr>
              <a:t>Sadman</a:t>
            </a:r>
            <a:endParaRPr lang="en-US" sz="1600" dirty="0">
              <a:solidFill>
                <a:srgbClr val="FF0000"/>
              </a:solidFill>
            </a:endParaRPr>
          </a:p>
          <a:p>
            <a:pPr>
              <a:lnSpc>
                <a:spcPct val="100000"/>
              </a:lnSpc>
            </a:pPr>
            <a:r>
              <a:rPr lang="en-US" sz="1600" dirty="0">
                <a:solidFill>
                  <a:srgbClr val="FF0000"/>
                </a:solidFill>
              </a:rPr>
              <a:t>ID:18101166</a:t>
            </a:r>
          </a:p>
          <a:p>
            <a:pPr>
              <a:lnSpc>
                <a:spcPct val="100000"/>
              </a:lnSpc>
            </a:pPr>
            <a:r>
              <a:rPr lang="en-US" sz="1600" dirty="0">
                <a:solidFill>
                  <a:srgbClr val="FF0000"/>
                </a:solidFill>
              </a:rPr>
              <a:t>Section: 04</a:t>
            </a:r>
          </a:p>
          <a:p>
            <a:pPr>
              <a:lnSpc>
                <a:spcPct val="100000"/>
              </a:lnSpc>
            </a:pPr>
            <a:r>
              <a:rPr lang="en-US" sz="1600" dirty="0">
                <a:solidFill>
                  <a:srgbClr val="FF0000"/>
                </a:solidFill>
              </a:rPr>
              <a:t>Group: 17</a:t>
            </a:r>
          </a:p>
          <a:p>
            <a:pPr>
              <a:lnSpc>
                <a:spcPct val="100000"/>
              </a:lnSpc>
            </a:pPr>
            <a:endParaRPr lang="en-US" sz="1600" dirty="0">
              <a:solidFill>
                <a:srgbClr val="FF0000"/>
              </a:solidFill>
            </a:endParaRPr>
          </a:p>
        </p:txBody>
      </p:sp>
      <p:cxnSp>
        <p:nvCxnSpPr>
          <p:cNvPr id="32" name="Straight Connector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Audio 5">
            <a:hlinkClick r:id="" action="ppaction://media"/>
            <a:extLst>
              <a:ext uri="{FF2B5EF4-FFF2-40B4-BE49-F238E27FC236}">
                <a16:creationId xmlns:a16="http://schemas.microsoft.com/office/drawing/2014/main" id="{1A80384E-C776-4983-806E-E139250EA23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9852"/>
    </mc:Choice>
    <mc:Fallback>
      <p:transition spd="slow" advTm="9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8EDDB0-333D-4A05-B8AE-9BDFBA111953}"/>
              </a:ext>
            </a:extLst>
          </p:cNvPr>
          <p:cNvSpPr>
            <a:spLocks noGrp="1"/>
          </p:cNvSpPr>
          <p:nvPr>
            <p:ph idx="1"/>
          </p:nvPr>
        </p:nvSpPr>
        <p:spPr>
          <a:xfrm>
            <a:off x="1006679" y="436229"/>
            <a:ext cx="10149001" cy="5432864"/>
          </a:xfrm>
        </p:spPr>
        <p:txBody>
          <a:bodyPr>
            <a:normAutofit fontScale="92500" lnSpcReduction="10000"/>
          </a:bodyPr>
          <a:lstStyle/>
          <a:p>
            <a:pPr marL="0" marR="0">
              <a:spcBef>
                <a:spcPts val="0"/>
              </a:spcBef>
              <a:spcAft>
                <a:spcPts val="0"/>
              </a:spcAft>
            </a:pPr>
            <a:r>
              <a:rPr lang="en-US" sz="1700" b="1" u="sng"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2. Nonfunctional requirements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 Operational requirements: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A.1 The system should be able to work in any web browser.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A.2 The system will operate in Windows environment.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 Performance requirements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B.1 Response time should be less than 30 seconds.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B.2 The database will be updated every day.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B.3 The system should be available for use 24 hours.</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C. Security requirements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C.1 Only admin can permit to change or add routes.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C.2 The system will guaranty customer’s information on source and destination confidential.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335"/>
              </a:spcAft>
            </a:pPr>
            <a:r>
              <a:rPr lang="en-US" sz="17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335"/>
              </a:spcAft>
            </a:pPr>
            <a:r>
              <a:rPr lang="en-US" sz="17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D. Cultural and political requirements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D.1 During strikes and political gatherings and rally some of the transports may not be available for general users.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D.2 Only the buses and routes verified by BRTA should be enlisted to our inventory. </a:t>
            </a:r>
            <a:endParaRPr lang="en-US" sz="17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700" dirty="0">
                <a:effectLst/>
                <a:latin typeface="Calibri" panose="020F0502020204030204" pitchFamily="34" charset="0"/>
                <a:ea typeface="Calibri" panose="020F0502020204030204" pitchFamily="34" charset="0"/>
                <a:cs typeface="Arial" panose="020B0604020202020204" pitchFamily="34" charset="0"/>
              </a:rPr>
              <a:t> </a:t>
            </a: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Arial" panose="020B0604020202020204" pitchFamily="34" charset="0"/>
              </a:rPr>
              <a:t> </a:t>
            </a:r>
          </a:p>
          <a:p>
            <a:endParaRPr lang="en-US" dirty="0"/>
          </a:p>
        </p:txBody>
      </p:sp>
      <p:pic>
        <p:nvPicPr>
          <p:cNvPr id="2" name="Audio 1">
            <a:hlinkClick r:id="" action="ppaction://media"/>
            <a:extLst>
              <a:ext uri="{FF2B5EF4-FFF2-40B4-BE49-F238E27FC236}">
                <a16:creationId xmlns:a16="http://schemas.microsoft.com/office/drawing/2014/main" id="{66AC100F-6D3D-4E9A-9629-A9BBE01611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31968593"/>
      </p:ext>
    </p:extLst>
  </p:cSld>
  <p:clrMapOvr>
    <a:masterClrMapping/>
  </p:clrMapOvr>
  <mc:AlternateContent xmlns:mc="http://schemas.openxmlformats.org/markup-compatibility/2006">
    <mc:Choice xmlns:p14="http://schemas.microsoft.com/office/powerpoint/2010/main" Requires="p14">
      <p:transition spd="slow" p14:dur="2000" advTm="35234"/>
    </mc:Choice>
    <mc:Fallback>
      <p:transition spd="slow" advTm="35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90887-5282-41CB-8D99-52FC2065AABB}"/>
              </a:ext>
            </a:extLst>
          </p:cNvPr>
          <p:cNvSpPr>
            <a:spLocks noGrp="1"/>
          </p:cNvSpPr>
          <p:nvPr>
            <p:ph type="title"/>
          </p:nvPr>
        </p:nvSpPr>
        <p:spPr>
          <a:xfrm>
            <a:off x="1097280" y="286603"/>
            <a:ext cx="10058400" cy="745243"/>
          </a:xfrm>
        </p:spPr>
        <p:txBody>
          <a:bodyPr>
            <a:normAutofit/>
          </a:bodyPr>
          <a:lstStyle/>
          <a:p>
            <a:r>
              <a:rPr lang="en-US" sz="2800" dirty="0">
                <a:latin typeface="+mn-lt"/>
              </a:rPr>
              <a:t>Use Case Diagrams:</a:t>
            </a:r>
          </a:p>
        </p:txBody>
      </p:sp>
      <p:pic>
        <p:nvPicPr>
          <p:cNvPr id="5" name="Content Placeholder 4">
            <a:extLst>
              <a:ext uri="{FF2B5EF4-FFF2-40B4-BE49-F238E27FC236}">
                <a16:creationId xmlns:a16="http://schemas.microsoft.com/office/drawing/2014/main" id="{B792539A-CA63-4821-8394-E2AC98CAFD7A}"/>
              </a:ext>
            </a:extLst>
          </p:cNvPr>
          <p:cNvPicPr>
            <a:picLocks noGrp="1" noChangeAspect="1"/>
          </p:cNvPicPr>
          <p:nvPr>
            <p:ph idx="1"/>
          </p:nvPr>
        </p:nvPicPr>
        <p:blipFill>
          <a:blip r:embed="rId4"/>
          <a:stretch>
            <a:fillRect/>
          </a:stretch>
        </p:blipFill>
        <p:spPr>
          <a:xfrm>
            <a:off x="2449586" y="1325461"/>
            <a:ext cx="7105475" cy="4837142"/>
          </a:xfrm>
        </p:spPr>
      </p:pic>
      <p:pic>
        <p:nvPicPr>
          <p:cNvPr id="3" name="Audio 2">
            <a:hlinkClick r:id="" action="ppaction://media"/>
            <a:extLst>
              <a:ext uri="{FF2B5EF4-FFF2-40B4-BE49-F238E27FC236}">
                <a16:creationId xmlns:a16="http://schemas.microsoft.com/office/drawing/2014/main" id="{CD4D60D7-BB72-4736-B7AC-9C68B71A92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26090111"/>
      </p:ext>
    </p:extLst>
  </p:cSld>
  <p:clrMapOvr>
    <a:masterClrMapping/>
  </p:clrMapOvr>
  <mc:AlternateContent xmlns:mc="http://schemas.openxmlformats.org/markup-compatibility/2006">
    <mc:Choice xmlns:p14="http://schemas.microsoft.com/office/powerpoint/2010/main" Requires="p14">
      <p:transition spd="slow" p14:dur="2000" advTm="81813"/>
    </mc:Choice>
    <mc:Fallback>
      <p:transition spd="slow" advTm="818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461BD-C7F4-45CF-99DB-8830D98D3669}"/>
              </a:ext>
            </a:extLst>
          </p:cNvPr>
          <p:cNvSpPr>
            <a:spLocks noGrp="1"/>
          </p:cNvSpPr>
          <p:nvPr>
            <p:ph type="title"/>
          </p:nvPr>
        </p:nvSpPr>
        <p:spPr>
          <a:xfrm>
            <a:off x="1097280" y="286603"/>
            <a:ext cx="10058400" cy="702305"/>
          </a:xfrm>
        </p:spPr>
        <p:txBody>
          <a:bodyPr>
            <a:normAutofit/>
          </a:bodyPr>
          <a:lstStyle/>
          <a:p>
            <a:r>
              <a:rPr lang="en-US" sz="2800" dirty="0">
                <a:latin typeface="+mn-lt"/>
              </a:rPr>
              <a:t>Class Diagram:</a:t>
            </a:r>
          </a:p>
        </p:txBody>
      </p:sp>
      <p:pic>
        <p:nvPicPr>
          <p:cNvPr id="5" name="Content Placeholder 4">
            <a:extLst>
              <a:ext uri="{FF2B5EF4-FFF2-40B4-BE49-F238E27FC236}">
                <a16:creationId xmlns:a16="http://schemas.microsoft.com/office/drawing/2014/main" id="{E66A455B-A552-4466-B610-127FE70531B4}"/>
              </a:ext>
            </a:extLst>
          </p:cNvPr>
          <p:cNvPicPr>
            <a:picLocks noGrp="1" noChangeAspect="1"/>
          </p:cNvPicPr>
          <p:nvPr>
            <p:ph idx="1"/>
          </p:nvPr>
        </p:nvPicPr>
        <p:blipFill>
          <a:blip r:embed="rId4"/>
          <a:stretch>
            <a:fillRect/>
          </a:stretch>
        </p:blipFill>
        <p:spPr>
          <a:xfrm>
            <a:off x="2793533" y="1241571"/>
            <a:ext cx="6526635" cy="4627417"/>
          </a:xfrm>
        </p:spPr>
      </p:pic>
      <p:pic>
        <p:nvPicPr>
          <p:cNvPr id="3" name="Audio 2">
            <a:hlinkClick r:id="" action="ppaction://media"/>
            <a:extLst>
              <a:ext uri="{FF2B5EF4-FFF2-40B4-BE49-F238E27FC236}">
                <a16:creationId xmlns:a16="http://schemas.microsoft.com/office/drawing/2014/main" id="{04BDE8D0-4B3F-4647-94A6-6F71FD49DE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51511647"/>
      </p:ext>
    </p:extLst>
  </p:cSld>
  <p:clrMapOvr>
    <a:masterClrMapping/>
  </p:clrMapOvr>
  <mc:AlternateContent xmlns:mc="http://schemas.openxmlformats.org/markup-compatibility/2006">
    <mc:Choice xmlns:p14="http://schemas.microsoft.com/office/powerpoint/2010/main" Requires="p14">
      <p:transition spd="slow" p14:dur="2000" advTm="32517"/>
    </mc:Choice>
    <mc:Fallback>
      <p:transition spd="slow" advTm="325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399CD-A1C6-4314-A83B-CA99318FE6FC}"/>
              </a:ext>
            </a:extLst>
          </p:cNvPr>
          <p:cNvSpPr>
            <a:spLocks noGrp="1"/>
          </p:cNvSpPr>
          <p:nvPr>
            <p:ph type="title"/>
          </p:nvPr>
        </p:nvSpPr>
        <p:spPr>
          <a:xfrm>
            <a:off x="1097280" y="286603"/>
            <a:ext cx="10058400" cy="527129"/>
          </a:xfrm>
        </p:spPr>
        <p:txBody>
          <a:bodyPr>
            <a:normAutofit/>
          </a:bodyPr>
          <a:lstStyle/>
          <a:p>
            <a:r>
              <a:rPr lang="en-US" sz="2800" dirty="0">
                <a:latin typeface="+mn-lt"/>
              </a:rPr>
              <a:t>Activity Diagram:</a:t>
            </a:r>
          </a:p>
        </p:txBody>
      </p:sp>
      <p:pic>
        <p:nvPicPr>
          <p:cNvPr id="5" name="Content Placeholder 4">
            <a:extLst>
              <a:ext uri="{FF2B5EF4-FFF2-40B4-BE49-F238E27FC236}">
                <a16:creationId xmlns:a16="http://schemas.microsoft.com/office/drawing/2014/main" id="{553DE5CA-5F8B-45A5-BD19-6AD7E38D09DE}"/>
              </a:ext>
            </a:extLst>
          </p:cNvPr>
          <p:cNvPicPr>
            <a:picLocks noGrp="1" noChangeAspect="1"/>
          </p:cNvPicPr>
          <p:nvPr>
            <p:ph idx="1"/>
          </p:nvPr>
        </p:nvPicPr>
        <p:blipFill>
          <a:blip r:embed="rId4"/>
          <a:stretch>
            <a:fillRect/>
          </a:stretch>
        </p:blipFill>
        <p:spPr>
          <a:xfrm>
            <a:off x="2365696" y="968484"/>
            <a:ext cx="7969541" cy="4921032"/>
          </a:xfrm>
        </p:spPr>
      </p:pic>
      <p:pic>
        <p:nvPicPr>
          <p:cNvPr id="3" name="Audio 2">
            <a:hlinkClick r:id="" action="ppaction://media"/>
            <a:extLst>
              <a:ext uri="{FF2B5EF4-FFF2-40B4-BE49-F238E27FC236}">
                <a16:creationId xmlns:a16="http://schemas.microsoft.com/office/drawing/2014/main" id="{E00D0A4F-07A3-46C5-B5C1-7C234B346B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39096799"/>
      </p:ext>
    </p:extLst>
  </p:cSld>
  <p:clrMapOvr>
    <a:masterClrMapping/>
  </p:clrMapOvr>
  <mc:AlternateContent xmlns:mc="http://schemas.openxmlformats.org/markup-compatibility/2006">
    <mc:Choice xmlns:p14="http://schemas.microsoft.com/office/powerpoint/2010/main" Requires="p14">
      <p:transition spd="slow" p14:dur="2000" advTm="53281"/>
    </mc:Choice>
    <mc:Fallback>
      <p:transition spd="slow" advTm="53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465A5-109F-4E9C-9D42-0BBC332F3411}"/>
              </a:ext>
            </a:extLst>
          </p:cNvPr>
          <p:cNvSpPr>
            <a:spLocks noGrp="1"/>
          </p:cNvSpPr>
          <p:nvPr>
            <p:ph type="title"/>
          </p:nvPr>
        </p:nvSpPr>
        <p:spPr>
          <a:xfrm>
            <a:off x="1097280" y="286604"/>
            <a:ext cx="10058400" cy="602630"/>
          </a:xfrm>
        </p:spPr>
        <p:txBody>
          <a:bodyPr>
            <a:normAutofit/>
          </a:bodyPr>
          <a:lstStyle/>
          <a:p>
            <a:r>
              <a:rPr lang="en-US" sz="2800" dirty="0">
                <a:latin typeface="+mn-lt"/>
              </a:rPr>
              <a:t>Sequence Diagram:</a:t>
            </a:r>
          </a:p>
        </p:txBody>
      </p:sp>
      <p:pic>
        <p:nvPicPr>
          <p:cNvPr id="5" name="Content Placeholder 4">
            <a:extLst>
              <a:ext uri="{FF2B5EF4-FFF2-40B4-BE49-F238E27FC236}">
                <a16:creationId xmlns:a16="http://schemas.microsoft.com/office/drawing/2014/main" id="{7681E453-F857-4E12-8547-BF9CF8935309}"/>
              </a:ext>
            </a:extLst>
          </p:cNvPr>
          <p:cNvPicPr>
            <a:picLocks noGrp="1" noChangeAspect="1"/>
          </p:cNvPicPr>
          <p:nvPr>
            <p:ph idx="1"/>
          </p:nvPr>
        </p:nvPicPr>
        <p:blipFill>
          <a:blip r:embed="rId4"/>
          <a:stretch>
            <a:fillRect/>
          </a:stretch>
        </p:blipFill>
        <p:spPr>
          <a:xfrm>
            <a:off x="2625754" y="1266738"/>
            <a:ext cx="7004807" cy="4602250"/>
          </a:xfrm>
        </p:spPr>
      </p:pic>
      <p:pic>
        <p:nvPicPr>
          <p:cNvPr id="3" name="Audio 2">
            <a:hlinkClick r:id="" action="ppaction://media"/>
            <a:extLst>
              <a:ext uri="{FF2B5EF4-FFF2-40B4-BE49-F238E27FC236}">
                <a16:creationId xmlns:a16="http://schemas.microsoft.com/office/drawing/2014/main" id="{45EF8B25-9DF5-413B-8618-243194A65C9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94752810"/>
      </p:ext>
    </p:extLst>
  </p:cSld>
  <p:clrMapOvr>
    <a:masterClrMapping/>
  </p:clrMapOvr>
  <mc:AlternateContent xmlns:mc="http://schemas.openxmlformats.org/markup-compatibility/2006">
    <mc:Choice xmlns:p14="http://schemas.microsoft.com/office/powerpoint/2010/main" Requires="p14">
      <p:transition spd="slow" p14:dur="2000" advTm="38856"/>
    </mc:Choice>
    <mc:Fallback>
      <p:transition spd="slow" advTm="38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610BB-4579-448E-B092-008C630ED110}"/>
              </a:ext>
            </a:extLst>
          </p:cNvPr>
          <p:cNvSpPr>
            <a:spLocks noGrp="1"/>
          </p:cNvSpPr>
          <p:nvPr>
            <p:ph type="title"/>
          </p:nvPr>
        </p:nvSpPr>
        <p:spPr>
          <a:xfrm>
            <a:off x="1097280" y="286604"/>
            <a:ext cx="10058400" cy="938190"/>
          </a:xfrm>
        </p:spPr>
        <p:txBody>
          <a:bodyPr>
            <a:normAutofit/>
          </a:bodyPr>
          <a:lstStyle/>
          <a:p>
            <a:r>
              <a:rPr lang="en-US" sz="2800" dirty="0">
                <a:latin typeface="+mn-lt"/>
              </a:rPr>
              <a:t>Data Flow Diagram: (Level 0)</a:t>
            </a:r>
          </a:p>
        </p:txBody>
      </p:sp>
      <p:pic>
        <p:nvPicPr>
          <p:cNvPr id="5" name="Content Placeholder 4">
            <a:extLst>
              <a:ext uri="{FF2B5EF4-FFF2-40B4-BE49-F238E27FC236}">
                <a16:creationId xmlns:a16="http://schemas.microsoft.com/office/drawing/2014/main" id="{EEB59495-CFC2-402B-87CA-101C5C987940}"/>
              </a:ext>
            </a:extLst>
          </p:cNvPr>
          <p:cNvPicPr>
            <a:picLocks noGrp="1" noChangeAspect="1"/>
          </p:cNvPicPr>
          <p:nvPr>
            <p:ph idx="1"/>
          </p:nvPr>
        </p:nvPicPr>
        <p:blipFill>
          <a:blip r:embed="rId4"/>
          <a:stretch>
            <a:fillRect/>
          </a:stretch>
        </p:blipFill>
        <p:spPr>
          <a:xfrm>
            <a:off x="2902592" y="2004969"/>
            <a:ext cx="6451134" cy="4169327"/>
          </a:xfrm>
        </p:spPr>
      </p:pic>
      <p:pic>
        <p:nvPicPr>
          <p:cNvPr id="3" name="Audio 2">
            <a:hlinkClick r:id="" action="ppaction://media"/>
            <a:extLst>
              <a:ext uri="{FF2B5EF4-FFF2-40B4-BE49-F238E27FC236}">
                <a16:creationId xmlns:a16="http://schemas.microsoft.com/office/drawing/2014/main" id="{100BCA24-CE30-4DE9-ADD2-02597887F9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25243076"/>
      </p:ext>
    </p:extLst>
  </p:cSld>
  <p:clrMapOvr>
    <a:masterClrMapping/>
  </p:clrMapOvr>
  <mc:AlternateContent xmlns:mc="http://schemas.openxmlformats.org/markup-compatibility/2006">
    <mc:Choice xmlns:p14="http://schemas.microsoft.com/office/powerpoint/2010/main" Requires="p14">
      <p:transition spd="slow" p14:dur="2000" advTm="72216"/>
    </mc:Choice>
    <mc:Fallback>
      <p:transition spd="slow" advTm="72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27DFA-2079-4CE5-A7EA-1D37DF464EBE}"/>
              </a:ext>
            </a:extLst>
          </p:cNvPr>
          <p:cNvSpPr>
            <a:spLocks noGrp="1"/>
          </p:cNvSpPr>
          <p:nvPr>
            <p:ph type="title"/>
          </p:nvPr>
        </p:nvSpPr>
        <p:spPr>
          <a:xfrm>
            <a:off x="1097280" y="286603"/>
            <a:ext cx="10058400" cy="862689"/>
          </a:xfrm>
        </p:spPr>
        <p:txBody>
          <a:bodyPr>
            <a:normAutofit/>
          </a:bodyPr>
          <a:lstStyle/>
          <a:p>
            <a:r>
              <a:rPr lang="en-US" sz="2800" dirty="0">
                <a:latin typeface="+mn-lt"/>
              </a:rPr>
              <a:t>Data Flow Diagram (Level 1):</a:t>
            </a:r>
          </a:p>
        </p:txBody>
      </p:sp>
      <p:pic>
        <p:nvPicPr>
          <p:cNvPr id="5" name="Content Placeholder 4">
            <a:extLst>
              <a:ext uri="{FF2B5EF4-FFF2-40B4-BE49-F238E27FC236}">
                <a16:creationId xmlns:a16="http://schemas.microsoft.com/office/drawing/2014/main" id="{6C44E0FA-6A23-4814-BEAE-0DD87E562460}"/>
              </a:ext>
            </a:extLst>
          </p:cNvPr>
          <p:cNvPicPr>
            <a:picLocks noGrp="1" noChangeAspect="1"/>
          </p:cNvPicPr>
          <p:nvPr>
            <p:ph idx="1"/>
          </p:nvPr>
        </p:nvPicPr>
        <p:blipFill>
          <a:blip r:embed="rId4"/>
          <a:stretch>
            <a:fillRect/>
          </a:stretch>
        </p:blipFill>
        <p:spPr>
          <a:xfrm>
            <a:off x="2650922" y="1979802"/>
            <a:ext cx="7197754" cy="3905964"/>
          </a:xfrm>
        </p:spPr>
      </p:pic>
      <p:pic>
        <p:nvPicPr>
          <p:cNvPr id="3" name="Audio 2">
            <a:hlinkClick r:id="" action="ppaction://media"/>
            <a:extLst>
              <a:ext uri="{FF2B5EF4-FFF2-40B4-BE49-F238E27FC236}">
                <a16:creationId xmlns:a16="http://schemas.microsoft.com/office/drawing/2014/main" id="{4920F581-564B-4233-A5D5-B35201CFE60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00501581"/>
      </p:ext>
    </p:extLst>
  </p:cSld>
  <p:clrMapOvr>
    <a:masterClrMapping/>
  </p:clrMapOvr>
  <mc:AlternateContent xmlns:mc="http://schemas.openxmlformats.org/markup-compatibility/2006">
    <mc:Choice xmlns:p14="http://schemas.microsoft.com/office/powerpoint/2010/main" Requires="p14">
      <p:transition spd="slow" p14:dur="2000" advTm="41921"/>
    </mc:Choice>
    <mc:Fallback>
      <p:transition spd="slow" advTm="419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822AB-C900-475E-87BD-13E9B89F56C7}"/>
              </a:ext>
            </a:extLst>
          </p:cNvPr>
          <p:cNvSpPr>
            <a:spLocks noGrp="1"/>
          </p:cNvSpPr>
          <p:nvPr>
            <p:ph type="title"/>
          </p:nvPr>
        </p:nvSpPr>
        <p:spPr/>
        <p:txBody>
          <a:bodyPr/>
          <a:lstStyle/>
          <a:p>
            <a:r>
              <a:rPr lang="en-US" u="sng" dirty="0">
                <a:latin typeface="+mn-lt"/>
              </a:rPr>
              <a:t>Summary &amp; Conclusion:</a:t>
            </a:r>
          </a:p>
        </p:txBody>
      </p:sp>
      <p:sp>
        <p:nvSpPr>
          <p:cNvPr id="3" name="Content Placeholder 2">
            <a:extLst>
              <a:ext uri="{FF2B5EF4-FFF2-40B4-BE49-F238E27FC236}">
                <a16:creationId xmlns:a16="http://schemas.microsoft.com/office/drawing/2014/main" id="{B1958352-BEDE-4236-BECB-C25C4231C6D4}"/>
              </a:ext>
            </a:extLst>
          </p:cNvPr>
          <p:cNvSpPr>
            <a:spLocks noGrp="1"/>
          </p:cNvSpPr>
          <p:nvPr>
            <p:ph idx="1"/>
          </p:nvPr>
        </p:nvSpPr>
        <p:spPr/>
        <p:txBody>
          <a:bodyPr/>
          <a:lstStyle/>
          <a:p>
            <a:r>
              <a:rPr lang="en-US" sz="1800" dirty="0">
                <a:effectLst/>
                <a:latin typeface="Times New Roman" panose="02020603050405020304" pitchFamily="18" charset="0"/>
                <a:ea typeface="Times New Roman" panose="02020603050405020304" pitchFamily="18" charset="0"/>
                <a:cs typeface="Arial" panose="020B0604020202020204" pitchFamily="34" charset="0"/>
              </a:rPr>
              <a:t>Last but not the least, this project’s whole intention is to make those people’s lives easier who cannot afford private transportation facilities. Moreover, this project also focuses on those people who require guidance while transporting in the local transport to save a lot of hassle especially young girls who suffers the most in local transportation services every day. This project will make the transportation cozier and more accessible for many people. This project will ensure better transport operations and ensure better transport service, decrease routing time with optimized cost and efficiency.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pic>
        <p:nvPicPr>
          <p:cNvPr id="4" name="Audio 3">
            <a:hlinkClick r:id="" action="ppaction://media"/>
            <a:extLst>
              <a:ext uri="{FF2B5EF4-FFF2-40B4-BE49-F238E27FC236}">
                <a16:creationId xmlns:a16="http://schemas.microsoft.com/office/drawing/2014/main" id="{98164733-5624-44F3-834D-C8CDAF4F0B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09255818"/>
      </p:ext>
    </p:extLst>
  </p:cSld>
  <p:clrMapOvr>
    <a:masterClrMapping/>
  </p:clrMapOvr>
  <mc:AlternateContent xmlns:mc="http://schemas.openxmlformats.org/markup-compatibility/2006">
    <mc:Choice xmlns:p14="http://schemas.microsoft.com/office/powerpoint/2010/main" Requires="p14">
      <p:transition spd="slow" p14:dur="2000" advTm="51298"/>
    </mc:Choice>
    <mc:Fallback>
      <p:transition spd="slow" advTm="51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12" name="Rectangle 11">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416869" y="516835"/>
            <a:ext cx="3084844" cy="5772840"/>
          </a:xfrm>
        </p:spPr>
        <p:txBody>
          <a:bodyPr anchor="ctr">
            <a:normAutofit/>
          </a:bodyPr>
          <a:lstStyle/>
          <a:p>
            <a:r>
              <a:rPr lang="en-US" sz="3600" dirty="0">
                <a:solidFill>
                  <a:schemeClr val="bg1"/>
                </a:solidFill>
              </a:rPr>
              <a:t>Introduction</a:t>
            </a:r>
          </a:p>
        </p:txBody>
      </p:sp>
      <p:sp>
        <p:nvSpPr>
          <p:cNvPr id="6" name="Content Placeholder 5">
            <a:extLst>
              <a:ext uri="{FF2B5EF4-FFF2-40B4-BE49-F238E27FC236}">
                <a16:creationId xmlns:a16="http://schemas.microsoft.com/office/drawing/2014/main" id="{9035FC1C-47A4-4C74-9EEC-F38AE8A36197}"/>
              </a:ext>
            </a:extLst>
          </p:cNvPr>
          <p:cNvSpPr>
            <a:spLocks noGrp="1"/>
          </p:cNvSpPr>
          <p:nvPr>
            <p:ph idx="1"/>
          </p:nvPr>
        </p:nvSpPr>
        <p:spPr>
          <a:xfrm>
            <a:off x="5054885" y="752871"/>
            <a:ext cx="6172619" cy="5352257"/>
          </a:xfrm>
        </p:spPr>
        <p:txBody>
          <a:bodyPr/>
          <a:lstStyle/>
          <a:p>
            <a:r>
              <a:rPr lang="en-US" dirty="0"/>
              <a:t>There are different systems available for private transportation facilities but it mainly focuses on higher and higher middle-class people. However, in my project my target customers are the people who cannot afford private transportation facilities rather they prefer local transports. There are also cases where people require proper guidance for traveling in the local transport to save a lot of hassle and time. I am trying to make transportation more accessible, reducing congestion by getting more people on fewer available local transports. The main focus of this system is to manage and control public transports (Inter-city). A Transportation Management System is a software system designed to manage transportation operations and ensure better transport service, decrease routing time with optimized cost and efficiency.</a:t>
            </a:r>
          </a:p>
          <a:p>
            <a:endParaRPr lang="en-US" dirty="0"/>
          </a:p>
          <a:p>
            <a:endParaRPr lang="en-US" dirty="0"/>
          </a:p>
        </p:txBody>
      </p:sp>
      <p:pic>
        <p:nvPicPr>
          <p:cNvPr id="4" name="Audio 3">
            <a:hlinkClick r:id="" action="ppaction://media"/>
            <a:extLst>
              <a:ext uri="{FF2B5EF4-FFF2-40B4-BE49-F238E27FC236}">
                <a16:creationId xmlns:a16="http://schemas.microsoft.com/office/drawing/2014/main" id="{6CB13671-F056-40D2-B8F2-D65204EE2C9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92513021"/>
      </p:ext>
    </p:extLst>
  </p:cSld>
  <p:clrMapOvr>
    <a:masterClrMapping/>
  </p:clrMapOvr>
  <mc:AlternateContent xmlns:mc="http://schemas.openxmlformats.org/markup-compatibility/2006">
    <mc:Choice xmlns:p14="http://schemas.microsoft.com/office/powerpoint/2010/main" Requires="p14">
      <p:transition spd="slow" p14:dur="2000" advTm="96079"/>
    </mc:Choice>
    <mc:Fallback>
      <p:transition spd="slow" advTm="96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5AC55-C9CB-4F13-94C5-E94022F63A80}"/>
              </a:ext>
            </a:extLst>
          </p:cNvPr>
          <p:cNvSpPr>
            <a:spLocks noGrp="1"/>
          </p:cNvSpPr>
          <p:nvPr>
            <p:ph type="title"/>
          </p:nvPr>
        </p:nvSpPr>
        <p:spPr/>
        <p:txBody>
          <a:bodyPr/>
          <a:lstStyle/>
          <a:p>
            <a:r>
              <a:rPr lang="en-US" u="sng" dirty="0">
                <a:solidFill>
                  <a:schemeClr val="tx1"/>
                </a:solidFill>
              </a:rPr>
              <a:t>Planning:</a:t>
            </a:r>
          </a:p>
        </p:txBody>
      </p:sp>
      <p:sp>
        <p:nvSpPr>
          <p:cNvPr id="3" name="Content Placeholder 2">
            <a:extLst>
              <a:ext uri="{FF2B5EF4-FFF2-40B4-BE49-F238E27FC236}">
                <a16:creationId xmlns:a16="http://schemas.microsoft.com/office/drawing/2014/main" id="{02030C75-EC25-4454-9EF2-6C3F6C5284A8}"/>
              </a:ext>
            </a:extLst>
          </p:cNvPr>
          <p:cNvSpPr>
            <a:spLocks noGrp="1"/>
          </p:cNvSpPr>
          <p:nvPr>
            <p:ph idx="1"/>
          </p:nvPr>
        </p:nvSpPr>
        <p:spPr/>
        <p:txBody>
          <a:bodyPr/>
          <a:lstStyle/>
          <a:p>
            <a:pPr marL="0" marR="0" indent="0">
              <a:spcBef>
                <a:spcPts val="0"/>
              </a:spcBef>
              <a:spcAft>
                <a:spcPts val="0"/>
              </a:spcAft>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The purpose of this system is to manage and control public transports (Inter-city). A</a:t>
            </a:r>
            <a:r>
              <a:rPr lang="en-US" sz="1800" dirty="0">
                <a:latin typeface="Calibri" panose="020F0502020204030204" pitchFamily="34" charset="0"/>
                <a:ea typeface="Times New Roman" panose="02020603050405020304" pitchFamily="18" charset="0"/>
                <a:cs typeface="Arial" panose="020B0604020202020204" pitchFamily="34" charset="0"/>
              </a:rPr>
              <a:t> </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Transportation Management System is a software system designed to manage transportation operations and ensure better transport service, decrease routing time with optimized cost and efficiency.</a:t>
            </a:r>
            <a:endParaRPr lang="en-US" dirty="0"/>
          </a:p>
        </p:txBody>
      </p:sp>
      <p:pic>
        <p:nvPicPr>
          <p:cNvPr id="4" name="Audio 3">
            <a:hlinkClick r:id="" action="ppaction://media"/>
            <a:extLst>
              <a:ext uri="{FF2B5EF4-FFF2-40B4-BE49-F238E27FC236}">
                <a16:creationId xmlns:a16="http://schemas.microsoft.com/office/drawing/2014/main" id="{AA1106F5-31B2-42AD-811B-1B7B933F55F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62538047"/>
      </p:ext>
    </p:extLst>
  </p:cSld>
  <p:clrMapOvr>
    <a:masterClrMapping/>
  </p:clrMapOvr>
  <mc:AlternateContent xmlns:mc="http://schemas.openxmlformats.org/markup-compatibility/2006">
    <mc:Choice xmlns:p14="http://schemas.microsoft.com/office/powerpoint/2010/main" Requires="p14">
      <p:transition spd="slow" p14:dur="2000" advTm="15242"/>
    </mc:Choice>
    <mc:Fallback>
      <p:transition spd="slow" advTm="15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DA728-B208-4976-98B9-BC46F8E33D20}"/>
              </a:ext>
            </a:extLst>
          </p:cNvPr>
          <p:cNvSpPr>
            <a:spLocks noGrp="1"/>
          </p:cNvSpPr>
          <p:nvPr>
            <p:ph type="title"/>
          </p:nvPr>
        </p:nvSpPr>
        <p:spPr/>
        <p:txBody>
          <a:bodyPr/>
          <a:lstStyle/>
          <a:p>
            <a:r>
              <a:rPr lang="en-US" u="sng" dirty="0"/>
              <a:t>Analysis:</a:t>
            </a:r>
          </a:p>
        </p:txBody>
      </p:sp>
      <p:sp>
        <p:nvSpPr>
          <p:cNvPr id="3" name="Content Placeholder 2">
            <a:extLst>
              <a:ext uri="{FF2B5EF4-FFF2-40B4-BE49-F238E27FC236}">
                <a16:creationId xmlns:a16="http://schemas.microsoft.com/office/drawing/2014/main" id="{BA0FB0BB-0A2D-40C3-AC94-545ECF0672D9}"/>
              </a:ext>
            </a:extLst>
          </p:cNvPr>
          <p:cNvSpPr>
            <a:spLocks noGrp="1"/>
          </p:cNvSpPr>
          <p:nvPr>
            <p:ph idx="1"/>
          </p:nvPr>
        </p:nvSpPr>
        <p:spPr/>
        <p:txBody>
          <a:bodyPr>
            <a:normAutofit/>
          </a:bodyPr>
          <a:lstStyle/>
          <a:p>
            <a:r>
              <a:rPr lang="en-US" sz="2800" u="sng" dirty="0"/>
              <a:t>1. Features:</a:t>
            </a:r>
          </a:p>
          <a:p>
            <a:r>
              <a:rPr lang="en-US" sz="1800" dirty="0">
                <a:effectLst/>
                <a:latin typeface="Times New Roman" panose="02020603050405020304" pitchFamily="18" charset="0"/>
                <a:ea typeface="Times New Roman" panose="02020603050405020304" pitchFamily="18" charset="0"/>
                <a:cs typeface="Arial" panose="020B0604020202020204" pitchFamily="34" charset="0"/>
              </a:rPr>
              <a:t>One of the key features is users will know about trip details and they can find a list of available and suitable rides. Secondly, they can get an estimated fare for traveling a specific distance. In addition to that, it will help them to travel with optimal fare. Thirdly, it will inform the user regarding the multiple drop off points throughout the journey.  Moreover, it will get numbers and analyze the data to rate local transports. Fourthly, the system will have online booking options. In conclusion, it will help the user to find a suitable   companion for traveling and to communicate with each other to make their journey comfortable and enjoying. In some case, it also helps to ensure a safe and secured ride specially for women, children and old people.</a:t>
            </a:r>
            <a:endParaRPr lang="en-US" sz="1600" u="sng" dirty="0"/>
          </a:p>
        </p:txBody>
      </p:sp>
      <p:pic>
        <p:nvPicPr>
          <p:cNvPr id="4" name="Audio 3">
            <a:hlinkClick r:id="" action="ppaction://media"/>
            <a:extLst>
              <a:ext uri="{FF2B5EF4-FFF2-40B4-BE49-F238E27FC236}">
                <a16:creationId xmlns:a16="http://schemas.microsoft.com/office/drawing/2014/main" id="{FC0ECF4F-CF81-4C8D-860E-EA46CDFBC83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77426095"/>
      </p:ext>
    </p:extLst>
  </p:cSld>
  <p:clrMapOvr>
    <a:masterClrMapping/>
  </p:clrMapOvr>
  <mc:AlternateContent xmlns:mc="http://schemas.openxmlformats.org/markup-compatibility/2006">
    <mc:Choice xmlns:p14="http://schemas.microsoft.com/office/powerpoint/2010/main" Requires="p14">
      <p:transition spd="slow" p14:dur="2000" advTm="56921"/>
    </mc:Choice>
    <mc:Fallback>
      <p:transition spd="slow" advTm="569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CD3F1-15AD-475A-A058-61C95280346C}"/>
              </a:ext>
            </a:extLst>
          </p:cNvPr>
          <p:cNvSpPr>
            <a:spLocks noGrp="1"/>
          </p:cNvSpPr>
          <p:nvPr>
            <p:ph type="title"/>
          </p:nvPr>
        </p:nvSpPr>
        <p:spPr/>
        <p:txBody>
          <a:bodyPr>
            <a:normAutofit/>
          </a:bodyPr>
          <a:lstStyle/>
          <a:p>
            <a:r>
              <a:rPr lang="en-US" sz="2800" u="sng" dirty="0">
                <a:latin typeface="+mn-lt"/>
              </a:rPr>
              <a:t>2. Users</a:t>
            </a:r>
          </a:p>
        </p:txBody>
      </p:sp>
      <p:sp>
        <p:nvSpPr>
          <p:cNvPr id="3" name="Content Placeholder 2">
            <a:extLst>
              <a:ext uri="{FF2B5EF4-FFF2-40B4-BE49-F238E27FC236}">
                <a16:creationId xmlns:a16="http://schemas.microsoft.com/office/drawing/2014/main" id="{06BB4392-3376-497B-8E8F-D0503A726CA2}"/>
              </a:ext>
            </a:extLst>
          </p:cNvPr>
          <p:cNvSpPr>
            <a:spLocks noGrp="1"/>
          </p:cNvSpPr>
          <p:nvPr>
            <p:ph idx="1"/>
          </p:nvPr>
        </p:nvSpPr>
        <p:spPr/>
        <p:txBody>
          <a:bodyPr/>
          <a:lstStyle/>
          <a:p>
            <a:r>
              <a:rPr lang="en-US" sz="1800" dirty="0">
                <a:effectLst/>
                <a:latin typeface="Times New Roman" panose="02020603050405020304" pitchFamily="18" charset="0"/>
                <a:ea typeface="Times New Roman" panose="02020603050405020304" pitchFamily="18" charset="0"/>
                <a:cs typeface="Arial" panose="020B0604020202020204" pitchFamily="34" charset="0"/>
              </a:rPr>
              <a:t>The target market for our web base system is anyone who needs a short to mid-distance local transportation within the cities. Especially the men and women traveling frequently for work or business who needs a budget ride. One of our main focuses is the students who need an affordable and accessible  transportation system. Especially, young girls get harassed in local buses most often, this system will provide security for them. So, while   traveling   to unknown routes It becomes harder for the normal students to afford other private riding facilities (Applications). And many of us are not aware of the student fare of different local transports. This system will notify them about these facilities.</a:t>
            </a:r>
            <a:endParaRPr lang="en-US" dirty="0"/>
          </a:p>
        </p:txBody>
      </p:sp>
      <p:pic>
        <p:nvPicPr>
          <p:cNvPr id="4" name="Audio 3">
            <a:hlinkClick r:id="" action="ppaction://media"/>
            <a:extLst>
              <a:ext uri="{FF2B5EF4-FFF2-40B4-BE49-F238E27FC236}">
                <a16:creationId xmlns:a16="http://schemas.microsoft.com/office/drawing/2014/main" id="{F70E6B4B-9659-4776-8CF8-A95F0190653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73621867"/>
      </p:ext>
    </p:extLst>
  </p:cSld>
  <p:clrMapOvr>
    <a:masterClrMapping/>
  </p:clrMapOvr>
  <mc:AlternateContent xmlns:mc="http://schemas.openxmlformats.org/markup-compatibility/2006">
    <mc:Choice xmlns:p14="http://schemas.microsoft.com/office/powerpoint/2010/main" Requires="p14">
      <p:transition spd="slow" p14:dur="2000" advTm="44592"/>
    </mc:Choice>
    <mc:Fallback>
      <p:transition spd="slow" advTm="44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EFB81-DC02-468F-93CF-F1FDB3A10F51}"/>
              </a:ext>
            </a:extLst>
          </p:cNvPr>
          <p:cNvSpPr>
            <a:spLocks noGrp="1"/>
          </p:cNvSpPr>
          <p:nvPr>
            <p:ph type="title"/>
          </p:nvPr>
        </p:nvSpPr>
        <p:spPr/>
        <p:txBody>
          <a:bodyPr>
            <a:normAutofit/>
          </a:bodyPr>
          <a:lstStyle/>
          <a:p>
            <a:r>
              <a:rPr lang="en-US" sz="2800" u="sng" dirty="0">
                <a:effectLst/>
                <a:latin typeface="+mn-lt"/>
                <a:ea typeface="Times New Roman" panose="02020603050405020304" pitchFamily="18" charset="0"/>
                <a:cs typeface="Arial" panose="020B0604020202020204" pitchFamily="34" charset="0"/>
              </a:rPr>
              <a:t>3. Proposed Technology</a:t>
            </a:r>
            <a:endParaRPr lang="en-US" sz="2800" u="sng" dirty="0">
              <a:latin typeface="+mn-lt"/>
            </a:endParaRPr>
          </a:p>
        </p:txBody>
      </p:sp>
      <p:sp>
        <p:nvSpPr>
          <p:cNvPr id="6" name="Content Placeholder 5">
            <a:extLst>
              <a:ext uri="{FF2B5EF4-FFF2-40B4-BE49-F238E27FC236}">
                <a16:creationId xmlns:a16="http://schemas.microsoft.com/office/drawing/2014/main" id="{BDFF0625-7487-4D8F-B589-82DAEFC80267}"/>
              </a:ext>
            </a:extLst>
          </p:cNvPr>
          <p:cNvSpPr>
            <a:spLocks noGrp="1"/>
          </p:cNvSpPr>
          <p:nvPr>
            <p:ph idx="1"/>
          </p:nvPr>
        </p:nvSpPr>
        <p:spPr/>
        <p:txBody>
          <a:bodyPr/>
          <a:lstStyle/>
          <a:p>
            <a:r>
              <a:rPr lang="en-US" sz="1800" dirty="0">
                <a:effectLst/>
                <a:latin typeface="Times New Roman" panose="02020603050405020304" pitchFamily="18" charset="0"/>
                <a:ea typeface="Times New Roman" panose="02020603050405020304" pitchFamily="18" charset="0"/>
                <a:cs typeface="Arial" panose="020B0604020202020204" pitchFamily="34" charset="0"/>
              </a:rPr>
              <a:t>Web based Platform, server, central database, user friendly web with cost estimation, dynamically updated data to ensure reliability.</a:t>
            </a:r>
          </a:p>
          <a:p>
            <a:r>
              <a:rPr lang="en-US" sz="2800" u="sng" dirty="0">
                <a:cs typeface="Arial" panose="020B0604020202020204" pitchFamily="34" charset="0"/>
              </a:rPr>
              <a:t>4. </a:t>
            </a:r>
            <a:r>
              <a:rPr lang="en-US" sz="2800" u="sng" dirty="0">
                <a:effectLst/>
                <a:ea typeface="Times New Roman" panose="02020603050405020304" pitchFamily="18" charset="0"/>
                <a:cs typeface="Arial" panose="020B0604020202020204" pitchFamily="34" charset="0"/>
              </a:rPr>
              <a:t>Constraints</a:t>
            </a:r>
          </a:p>
          <a:p>
            <a:r>
              <a:rPr lang="en-US" sz="1800" dirty="0">
                <a:effectLst/>
                <a:latin typeface="Times New Roman" panose="02020603050405020304" pitchFamily="18" charset="0"/>
                <a:ea typeface="Times New Roman" panose="02020603050405020304" pitchFamily="18" charset="0"/>
                <a:cs typeface="Arial" panose="020B0604020202020204" pitchFamily="34" charset="0"/>
              </a:rPr>
              <a:t>Limited secondary data available.  Its time consuming to collect primary data. Less chances of open-ended interview for requirement collection from end users. Very few people are compatible with existing transportation applications so it will require time to make them familiar with our developed system. Frequent changes in local bus route require frequent changes in database which decreases the quality of program code. Limited time span to analyze and implement such a vast and dynamic project. Also, this projects need financial supports to stand on its own. </a:t>
            </a:r>
            <a:endParaRPr lang="en-US" sz="1800" u="sng" dirty="0">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8E55E610-645F-4F43-9EFB-88D576C60AB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23369754"/>
      </p:ext>
    </p:extLst>
  </p:cSld>
  <p:clrMapOvr>
    <a:masterClrMapping/>
  </p:clrMapOvr>
  <mc:AlternateContent xmlns:mc="http://schemas.openxmlformats.org/markup-compatibility/2006">
    <mc:Choice xmlns:p14="http://schemas.microsoft.com/office/powerpoint/2010/main" Requires="p14">
      <p:transition spd="slow" p14:dur="2000" advTm="59499"/>
    </mc:Choice>
    <mc:Fallback>
      <p:transition spd="slow" advTm="59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B301E-C549-4658-AED4-494A51AFBAD6}"/>
              </a:ext>
            </a:extLst>
          </p:cNvPr>
          <p:cNvSpPr>
            <a:spLocks noGrp="1"/>
          </p:cNvSpPr>
          <p:nvPr>
            <p:ph type="title"/>
          </p:nvPr>
        </p:nvSpPr>
        <p:spPr/>
        <p:txBody>
          <a:bodyPr>
            <a:normAutofit/>
          </a:bodyPr>
          <a:lstStyle/>
          <a:p>
            <a:r>
              <a:rPr lang="en-US" sz="2800" u="sng" dirty="0">
                <a:latin typeface="+mn-lt"/>
              </a:rPr>
              <a:t>5. Project Scope</a:t>
            </a:r>
          </a:p>
        </p:txBody>
      </p:sp>
      <p:sp>
        <p:nvSpPr>
          <p:cNvPr id="3" name="Content Placeholder 2">
            <a:extLst>
              <a:ext uri="{FF2B5EF4-FFF2-40B4-BE49-F238E27FC236}">
                <a16:creationId xmlns:a16="http://schemas.microsoft.com/office/drawing/2014/main" id="{15D3B27F-A951-41A6-92EB-BD2316656ACE}"/>
              </a:ext>
            </a:extLst>
          </p:cNvPr>
          <p:cNvSpPr>
            <a:spLocks noGrp="1"/>
          </p:cNvSpPr>
          <p:nvPr>
            <p:ph idx="1"/>
          </p:nvPr>
        </p:nvSpPr>
        <p:spPr/>
        <p:txBody>
          <a:bodyPr/>
          <a:lstStyle/>
          <a:p>
            <a:r>
              <a:rPr lang="en-US" sz="1800" dirty="0">
                <a:effectLst/>
                <a:latin typeface="Times New Roman" panose="02020603050405020304" pitchFamily="18" charset="0"/>
                <a:ea typeface="Times New Roman" panose="02020603050405020304" pitchFamily="18" charset="0"/>
                <a:cs typeface="Arial" panose="020B0604020202020204" pitchFamily="34" charset="0"/>
              </a:rPr>
              <a:t>The project will include design, test and Web based system to help people find out available transports in affordable price and optimized roots for faster travelling. All hardware and software resources will be managed by the project group. Mainly we will focus on the Database design, schema design, web base UI platform design. We will focus on equivalence partition base testing, component testing and integrated system testing. The project is funded by the group members.</a:t>
            </a:r>
            <a:endParaRPr lang="en-US" dirty="0"/>
          </a:p>
        </p:txBody>
      </p:sp>
      <p:pic>
        <p:nvPicPr>
          <p:cNvPr id="4" name="Audio 3">
            <a:hlinkClick r:id="" action="ppaction://media"/>
            <a:extLst>
              <a:ext uri="{FF2B5EF4-FFF2-40B4-BE49-F238E27FC236}">
                <a16:creationId xmlns:a16="http://schemas.microsoft.com/office/drawing/2014/main" id="{4F683213-712F-46F8-96F7-4DB4029FB0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53680058"/>
      </p:ext>
    </p:extLst>
  </p:cSld>
  <p:clrMapOvr>
    <a:masterClrMapping/>
  </p:clrMapOvr>
  <mc:AlternateContent xmlns:mc="http://schemas.openxmlformats.org/markup-compatibility/2006">
    <mc:Choice xmlns:p14="http://schemas.microsoft.com/office/powerpoint/2010/main" Requires="p14">
      <p:transition spd="slow" p14:dur="2000" advTm="38508"/>
    </mc:Choice>
    <mc:Fallback>
      <p:transition spd="slow" advTm="38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A7A83-289D-464E-AEBD-A258E2B4AF71}"/>
              </a:ext>
            </a:extLst>
          </p:cNvPr>
          <p:cNvSpPr>
            <a:spLocks noGrp="1"/>
          </p:cNvSpPr>
          <p:nvPr>
            <p:ph type="title"/>
          </p:nvPr>
        </p:nvSpPr>
        <p:spPr/>
        <p:txBody>
          <a:bodyPr/>
          <a:lstStyle/>
          <a:p>
            <a:r>
              <a:rPr lang="en-US" u="sng" dirty="0"/>
              <a:t>Design:</a:t>
            </a:r>
          </a:p>
        </p:txBody>
      </p:sp>
      <p:sp>
        <p:nvSpPr>
          <p:cNvPr id="3" name="Content Placeholder 2">
            <a:extLst>
              <a:ext uri="{FF2B5EF4-FFF2-40B4-BE49-F238E27FC236}">
                <a16:creationId xmlns:a16="http://schemas.microsoft.com/office/drawing/2014/main" id="{1F2199F5-3E0B-4FBB-8886-BC8115969F18}"/>
              </a:ext>
            </a:extLst>
          </p:cNvPr>
          <p:cNvSpPr>
            <a:spLocks noGrp="1"/>
          </p:cNvSpPr>
          <p:nvPr>
            <p:ph idx="1"/>
          </p:nvPr>
        </p:nvSpPr>
        <p:spPr/>
        <p:txBody>
          <a:bodyPr>
            <a:normAutofit/>
          </a:bodyPr>
          <a:lstStyle/>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1) Transportation cost (Fair) estimation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spcBef>
                <a:spcPts val="0"/>
              </a:spcBef>
              <a:spcAft>
                <a:spcPts val="0"/>
              </a:spcAft>
              <a:buNone/>
            </a:pPr>
            <a:r>
              <a:rPr lang="en-US" sz="1800" dirty="0">
                <a:latin typeface="Times New Roman" panose="02020603050405020304" pitchFamily="18" charset="0"/>
                <a:ea typeface="Calibri" panose="020F0502020204030204" pitchFamily="34" charset="0"/>
                <a:cs typeface="Arial" panose="020B0604020202020204" pitchFamily="34" charset="0"/>
              </a:rPr>
              <a:t> A. </a:t>
            </a:r>
            <a:r>
              <a:rPr lang="en-US" sz="1800" dirty="0">
                <a:effectLst/>
                <a:latin typeface="Times New Roman" panose="02020603050405020304" pitchFamily="18" charset="0"/>
                <a:ea typeface="Calibri" panose="020F0502020204030204" pitchFamily="34" charset="0"/>
                <a:cs typeface="Arial" panose="020B0604020202020204" pitchFamily="34" charset="0"/>
              </a:rPr>
              <a:t>Assume fair based on selected stoppage.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spcBef>
                <a:spcPts val="0"/>
              </a:spcBef>
              <a:spcAft>
                <a:spcPts val="0"/>
              </a:spcAft>
              <a:buNone/>
            </a:pPr>
            <a:r>
              <a:rPr lang="en-US" sz="1800" dirty="0">
                <a:effectLst/>
                <a:latin typeface="Times New Roman" panose="02020603050405020304" pitchFamily="18" charset="0"/>
                <a:ea typeface="Calibri" panose="020F0502020204030204" pitchFamily="34" charset="0"/>
                <a:cs typeface="Arial" panose="020B0604020202020204" pitchFamily="34" charset="0"/>
              </a:rPr>
              <a:t> B. Suggest </a:t>
            </a:r>
            <a:r>
              <a:rPr lang="en-US" sz="1800" dirty="0">
                <a:latin typeface="Times New Roman" panose="02020603050405020304" pitchFamily="18" charset="0"/>
                <a:ea typeface="Calibri" panose="020F0502020204030204" pitchFamily="34" charset="0"/>
                <a:cs typeface="Arial" panose="020B0604020202020204" pitchFamily="34" charset="0"/>
              </a:rPr>
              <a:t>vehicl</a:t>
            </a:r>
            <a:r>
              <a:rPr lang="en-US" sz="1800" dirty="0">
                <a:effectLst/>
                <a:latin typeface="Times New Roman" panose="02020603050405020304" pitchFamily="18" charset="0"/>
                <a:ea typeface="Calibri" panose="020F0502020204030204" pitchFamily="34" charset="0"/>
                <a:cs typeface="Arial" panose="020B0604020202020204" pitchFamily="34" charset="0"/>
              </a:rPr>
              <a:t>es with minimal fair.</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spcBef>
                <a:spcPts val="0"/>
              </a:spcBef>
              <a:spcAft>
                <a:spcPts val="0"/>
              </a:spcAft>
              <a:buNone/>
            </a:pPr>
            <a:r>
              <a:rPr lang="en-US" sz="1800" dirty="0">
                <a:latin typeface="Times New Roman" panose="02020603050405020304" pitchFamily="18" charset="0"/>
                <a:ea typeface="Calibri" panose="020F0502020204030204" pitchFamily="34" charset="0"/>
                <a:cs typeface="Arial" panose="020B0604020202020204" pitchFamily="34" charset="0"/>
              </a:rPr>
              <a:t> C. S</a:t>
            </a:r>
            <a:r>
              <a:rPr lang="en-US" sz="1800" dirty="0">
                <a:effectLst/>
                <a:latin typeface="Times New Roman" panose="02020603050405020304" pitchFamily="18" charset="0"/>
                <a:ea typeface="Calibri" panose="020F0502020204030204" pitchFamily="34" charset="0"/>
                <a:cs typeface="Arial" panose="020B0604020202020204" pitchFamily="34" charset="0"/>
              </a:rPr>
              <a:t>uggest sitting service </a:t>
            </a:r>
            <a:r>
              <a:rPr lang="en-US" sz="1800" dirty="0">
                <a:latin typeface="Times New Roman" panose="02020603050405020304" pitchFamily="18" charset="0"/>
                <a:ea typeface="Calibri" panose="020F0502020204030204" pitchFamily="34" charset="0"/>
                <a:cs typeface="Arial" panose="020B0604020202020204" pitchFamily="34" charset="0"/>
              </a:rPr>
              <a:t>vehicl</a:t>
            </a:r>
            <a:r>
              <a:rPr lang="en-US" sz="1800" dirty="0">
                <a:effectLst/>
                <a:latin typeface="Times New Roman" panose="02020603050405020304" pitchFamily="18" charset="0"/>
                <a:ea typeface="Calibri" panose="020F0502020204030204" pitchFamily="34" charset="0"/>
                <a:cs typeface="Arial" panose="020B0604020202020204" pitchFamily="34" charset="0"/>
              </a:rPr>
              <a:t>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dirty="0">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2) Data storage and sharing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A. Archive of all </a:t>
            </a:r>
            <a:r>
              <a:rPr lang="en-US" sz="1800" dirty="0">
                <a:latin typeface="Times New Roman" panose="02020603050405020304" pitchFamily="18" charset="0"/>
                <a:ea typeface="Calibri" panose="020F0502020204030204" pitchFamily="34" charset="0"/>
                <a:cs typeface="Arial" panose="020B0604020202020204" pitchFamily="34" charset="0"/>
              </a:rPr>
              <a:t>vehicl</a:t>
            </a:r>
            <a:r>
              <a:rPr lang="en-US" sz="1800" dirty="0">
                <a:effectLst/>
                <a:latin typeface="Times New Roman" panose="02020603050405020304" pitchFamily="18" charset="0"/>
                <a:ea typeface="Calibri" panose="020F0502020204030204" pitchFamily="34" charset="0"/>
                <a:cs typeface="Arial" panose="020B0604020202020204" pitchFamily="34" charset="0"/>
              </a:rPr>
              <a:t>es and their possible routes.</a:t>
            </a:r>
          </a:p>
          <a:p>
            <a:pPr marL="0" marR="0">
              <a:spcBef>
                <a:spcPts val="0"/>
              </a:spcBef>
              <a:spcAft>
                <a:spcPts val="0"/>
              </a:spcAft>
            </a:pPr>
            <a:endParaRPr lang="en-US" sz="1800" dirty="0">
              <a:effectLst/>
              <a:latin typeface="Times New Roman" panose="02020603050405020304" pitchFamily="18" charset="0"/>
              <a:ea typeface="Calibri" panose="020F0502020204030204" pitchFamily="34" charset="0"/>
              <a:cs typeface="Arial" panose="020B0604020202020204" pitchFamily="34" charset="0"/>
            </a:endParaRPr>
          </a:p>
          <a:p>
            <a:pPr marL="0" marR="0">
              <a:spcBef>
                <a:spcPts val="0"/>
              </a:spcBef>
              <a:spcAft>
                <a:spcPts val="0"/>
              </a:spcAft>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3) Suitable Vehicle suggestions based on Route</a:t>
            </a:r>
            <a:r>
              <a:rPr lang="en-US" sz="1800" dirty="0">
                <a:latin typeface="Calibri" panose="020F0502020204030204" pitchFamily="34" charset="0"/>
                <a:ea typeface="Times New Roman" panose="02020603050405020304" pitchFamily="18" charset="0"/>
                <a:cs typeface="Arial" panose="020B0604020202020204" pitchFamily="34" charset="0"/>
              </a:rPr>
              <a:t> Selection</a:t>
            </a:r>
          </a:p>
          <a:p>
            <a:pPr marL="0" marR="0">
              <a:spcBef>
                <a:spcPts val="0"/>
              </a:spcBef>
              <a:spcAft>
                <a:spcPts val="0"/>
              </a:spcAft>
            </a:pPr>
            <a:r>
              <a:rPr lang="en-US" sz="1800" dirty="0">
                <a:latin typeface="Times New Roman" panose="02020603050405020304" pitchFamily="18" charset="0"/>
                <a:ea typeface="Times New Roman" panose="02020603050405020304" pitchFamily="18" charset="0"/>
                <a:cs typeface="Arial" panose="020B0604020202020204" pitchFamily="34" charset="0"/>
              </a:rPr>
              <a:t>A. C</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onsumer will select his source and destination point, our software will suggest suitable vehicles that</a:t>
            </a:r>
          </a:p>
          <a:p>
            <a:pPr marL="0" marR="0">
              <a:spcBef>
                <a:spcPts val="0"/>
              </a:spcBef>
              <a:spcAft>
                <a:spcPts val="0"/>
              </a:spcAft>
            </a:pPr>
            <a:r>
              <a:rPr lang="en-US" sz="1800" dirty="0">
                <a:latin typeface="Times New Roman" panose="02020603050405020304" pitchFamily="18" charset="0"/>
                <a:ea typeface="Times New Roman" panose="02020603050405020304" pitchFamily="18" charset="0"/>
                <a:cs typeface="Arial" panose="020B0604020202020204" pitchFamily="34" charset="0"/>
              </a:rPr>
              <a:t>    cover those r</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outes.</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pic>
        <p:nvPicPr>
          <p:cNvPr id="4" name="Audio 3">
            <a:hlinkClick r:id="" action="ppaction://media"/>
            <a:extLst>
              <a:ext uri="{FF2B5EF4-FFF2-40B4-BE49-F238E27FC236}">
                <a16:creationId xmlns:a16="http://schemas.microsoft.com/office/drawing/2014/main" id="{582F6937-8BE2-44BC-9257-9CA418BC692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79845791"/>
      </p:ext>
    </p:extLst>
  </p:cSld>
  <p:clrMapOvr>
    <a:masterClrMapping/>
  </p:clrMapOvr>
  <mc:AlternateContent xmlns:mc="http://schemas.openxmlformats.org/markup-compatibility/2006">
    <mc:Choice xmlns:p14="http://schemas.microsoft.com/office/powerpoint/2010/main" Requires="p14">
      <p:transition spd="slow" p14:dur="2000" advTm="33376"/>
    </mc:Choice>
    <mc:Fallback>
      <p:transition spd="slow" advTm="33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C11F2-EBBE-48EE-B2F9-895B67C8347E}"/>
              </a:ext>
            </a:extLst>
          </p:cNvPr>
          <p:cNvSpPr>
            <a:spLocks noGrp="1"/>
          </p:cNvSpPr>
          <p:nvPr>
            <p:ph type="title"/>
          </p:nvPr>
        </p:nvSpPr>
        <p:spPr/>
        <p:txBody>
          <a:bodyPr/>
          <a:lstStyle/>
          <a:p>
            <a:r>
              <a:rPr lang="en-US" dirty="0"/>
              <a:t>Requirement Analysis:</a:t>
            </a:r>
          </a:p>
        </p:txBody>
      </p:sp>
      <p:sp>
        <p:nvSpPr>
          <p:cNvPr id="3" name="Content Placeholder 2">
            <a:extLst>
              <a:ext uri="{FF2B5EF4-FFF2-40B4-BE49-F238E27FC236}">
                <a16:creationId xmlns:a16="http://schemas.microsoft.com/office/drawing/2014/main" id="{6194C056-4500-43CB-8EB6-23DFAA75AF60}"/>
              </a:ext>
            </a:extLst>
          </p:cNvPr>
          <p:cNvSpPr>
            <a:spLocks noGrp="1"/>
          </p:cNvSpPr>
          <p:nvPr>
            <p:ph idx="1"/>
          </p:nvPr>
        </p:nvSpPr>
        <p:spPr/>
        <p:txBody>
          <a:bodyPr>
            <a:normAutofit fontScale="62500" lnSpcReduction="20000"/>
          </a:bodyPr>
          <a:lstStyle/>
          <a:p>
            <a:pPr marL="0" marR="0">
              <a:spcBef>
                <a:spcPts val="0"/>
              </a:spcBef>
              <a:spcAft>
                <a:spcPts val="0"/>
              </a:spcAft>
            </a:pPr>
            <a:r>
              <a:rPr lang="en-US" b="1" u="sng"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1. Functional requirements:</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22860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 Searching &amp; Booking</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A.1 The user can search for desired vehicle.</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A.2 The user can view a list of available vehicles.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A.3 The user can select optimal and suitable root to reach his destination.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A.4 The user can select different categories of buses.</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A.5 The user can book tickets online and confirmation message will be sent to the user by Email or Phone number.</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A.6 The user can choose source and destination location.</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A.7 The user can view all the routes.</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 Cost estimation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B.1 The user can check the estimated fare for travelling a certain distance.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B.2 The users can compare between the fares.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B3. The system will suggest buses to travel at minimum cost.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B4. The user can perform payment in multiple mode such as cash, Bikash, rocket etc.</a:t>
            </a:r>
          </a:p>
          <a:p>
            <a:pPr marL="0" marR="0" indent="0">
              <a:spcBef>
                <a:spcPts val="0"/>
              </a:spcBef>
              <a:spcAft>
                <a:spcPts val="0"/>
              </a:spcAft>
              <a:buNone/>
            </a:pP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C. Printing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C.1 The user can print his/her online ticket.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C.2 The user can view a preview of the available roots before selecting.  </a:t>
            </a:r>
            <a:endParaRPr lang="en-US"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8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pic>
        <p:nvPicPr>
          <p:cNvPr id="4" name="Audio 3">
            <a:hlinkClick r:id="" action="ppaction://media"/>
            <a:extLst>
              <a:ext uri="{FF2B5EF4-FFF2-40B4-BE49-F238E27FC236}">
                <a16:creationId xmlns:a16="http://schemas.microsoft.com/office/drawing/2014/main" id="{40DBEF12-9B56-4F25-80EC-73C2E1291B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53801998"/>
      </p:ext>
    </p:extLst>
  </p:cSld>
  <p:clrMapOvr>
    <a:masterClrMapping/>
  </p:clrMapOvr>
  <mc:AlternateContent xmlns:mc="http://schemas.openxmlformats.org/markup-compatibility/2006">
    <mc:Choice xmlns:p14="http://schemas.microsoft.com/office/powerpoint/2010/main" Requires="p14">
      <p:transition spd="slow" p14:dur="2000" advTm="50072"/>
    </mc:Choice>
    <mc:Fallback>
      <p:transition spd="slow" advTm="50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F503EC-3FFF-4193-A86F-39150E2BAC75}">
  <ds:schemaRefs>
    <ds:schemaRef ds:uri="http://schemas.openxmlformats.org/package/2006/metadata/core-properties"/>
    <ds:schemaRef ds:uri="http://www.w3.org/XML/1998/namespace"/>
    <ds:schemaRef ds:uri="http://schemas.microsoft.com/office/2006/documentManagement/types"/>
    <ds:schemaRef ds:uri="http://schemas.microsoft.com/office/2006/metadata/properties"/>
    <ds:schemaRef ds:uri="71af3243-3dd4-4a8d-8c0d-dd76da1f02a5"/>
    <ds:schemaRef ds:uri="16c05727-aa75-4e4a-9b5f-8a80a1165891"/>
    <ds:schemaRef ds:uri="http://purl.org/dc/elements/1.1/"/>
    <ds:schemaRef ds:uri="http://purl.org/dc/terms/"/>
    <ds:schemaRef ds:uri="http://schemas.microsoft.com/office/infopath/2007/PartnerControls"/>
    <ds:schemaRef ds:uri="http://purl.org/dc/dcmitype/"/>
  </ds:schemaRefs>
</ds:datastoreItem>
</file>

<file path=customXml/itemProps2.xml><?xml version="1.0" encoding="utf-8"?>
<ds:datastoreItem xmlns:ds="http://schemas.openxmlformats.org/officeDocument/2006/customXml" ds:itemID="{2E5ECA37-C458-4BA2-A090-D7A19E07B434}">
  <ds:schemaRefs>
    <ds:schemaRef ds:uri="http://schemas.microsoft.com/sharepoint/v3/contenttype/forms"/>
  </ds:schemaRefs>
</ds:datastoreItem>
</file>

<file path=customXml/itemProps3.xml><?xml version="1.0" encoding="utf-8"?>
<ds:datastoreItem xmlns:ds="http://schemas.openxmlformats.org/officeDocument/2006/customXml" ds:itemID="{7A26AAF5-6CFC-4C52-B7DF-08410EDE6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{ADC2FCE2-6D4E-4A65-93FC-D0B6D2D33C82}tf11429527_win32</Template>
  <TotalTime>0</TotalTime>
  <Words>1276</Words>
  <Application>Microsoft Office PowerPoint</Application>
  <PresentationFormat>Widescreen</PresentationFormat>
  <Paragraphs>84</Paragraphs>
  <Slides>17</Slides>
  <Notes>0</Notes>
  <HiddenSlides>0</HiddenSlides>
  <MMClips>17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Bookman Old Style</vt:lpstr>
      <vt:lpstr>Calibri</vt:lpstr>
      <vt:lpstr>Franklin Gothic Book</vt:lpstr>
      <vt:lpstr>Times New Roman</vt:lpstr>
      <vt:lpstr>1_RetrospectVTI</vt:lpstr>
      <vt:lpstr>Local Transportion Search Engine</vt:lpstr>
      <vt:lpstr>Introduction</vt:lpstr>
      <vt:lpstr>Planning:</vt:lpstr>
      <vt:lpstr>Analysis:</vt:lpstr>
      <vt:lpstr>2. Users</vt:lpstr>
      <vt:lpstr>3. Proposed Technology</vt:lpstr>
      <vt:lpstr>5. Project Scope</vt:lpstr>
      <vt:lpstr>Design:</vt:lpstr>
      <vt:lpstr>Requirement Analysis:</vt:lpstr>
      <vt:lpstr>PowerPoint Presentation</vt:lpstr>
      <vt:lpstr>Use Case Diagrams:</vt:lpstr>
      <vt:lpstr>Class Diagram:</vt:lpstr>
      <vt:lpstr>Activity Diagram:</vt:lpstr>
      <vt:lpstr>Sequence Diagram:</vt:lpstr>
      <vt:lpstr>Data Flow Diagram: (Level 0)</vt:lpstr>
      <vt:lpstr>Data Flow Diagram (Level 1):</vt:lpstr>
      <vt:lpstr>Summary &amp;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2020-09-30T04:08:51Z</dcterms:created>
  <dcterms:modified xsi:type="dcterms:W3CDTF">2020-09-30T23:05:10Z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